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8" r:id="rId2"/>
    <p:sldId id="317" r:id="rId3"/>
    <p:sldId id="280" r:id="rId4"/>
    <p:sldId id="319" r:id="rId5"/>
    <p:sldId id="266" r:id="rId6"/>
    <p:sldId id="29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煞氣ㄟ 凱翔" userId="b5dca2062740369c" providerId="LiveId" clId="{50185E80-E83E-4947-8EA5-2FEC53A8CAC1}"/>
    <pc:docChg chg="custSel modSld">
      <pc:chgData name="煞氣ㄟ 凱翔" userId="b5dca2062740369c" providerId="LiveId" clId="{50185E80-E83E-4947-8EA5-2FEC53A8CAC1}" dt="2025-11-19T01:04:58.522" v="14" actId="20577"/>
      <pc:docMkLst>
        <pc:docMk/>
      </pc:docMkLst>
      <pc:sldChg chg="addSp delSp modSp mod">
        <pc:chgData name="煞氣ㄟ 凱翔" userId="b5dca2062740369c" providerId="LiveId" clId="{50185E80-E83E-4947-8EA5-2FEC53A8CAC1}" dt="2025-11-19T01:04:58.522" v="14" actId="20577"/>
        <pc:sldMkLst>
          <pc:docMk/>
          <pc:sldMk cId="2080542309" sldId="266"/>
        </pc:sldMkLst>
        <pc:spChg chg="mod">
          <ac:chgData name="煞氣ㄟ 凱翔" userId="b5dca2062740369c" providerId="LiveId" clId="{50185E80-E83E-4947-8EA5-2FEC53A8CAC1}" dt="2025-11-19T01:04:58.522" v="14" actId="20577"/>
          <ac:spMkLst>
            <pc:docMk/>
            <pc:sldMk cId="2080542309" sldId="266"/>
            <ac:spMk id="3" creationId="{4B2215EF-E767-AFED-67B8-5D796EBD6758}"/>
          </ac:spMkLst>
        </pc:spChg>
        <pc:picChg chg="add del">
          <ac:chgData name="煞氣ㄟ 凱翔" userId="b5dca2062740369c" providerId="LiveId" clId="{50185E80-E83E-4947-8EA5-2FEC53A8CAC1}" dt="2025-11-19T00:14:22.946" v="12" actId="478"/>
          <ac:picMkLst>
            <pc:docMk/>
            <pc:sldMk cId="2080542309" sldId="266"/>
            <ac:picMk id="5" creationId="{1646F3FF-89C3-0CF6-AB61-20B6EA7E75EB}"/>
          </ac:picMkLst>
        </pc:picChg>
      </pc:sldChg>
      <pc:sldChg chg="addSp delSp mod">
        <pc:chgData name="煞氣ㄟ 凱翔" userId="b5dca2062740369c" providerId="LiveId" clId="{50185E80-E83E-4947-8EA5-2FEC53A8CAC1}" dt="2025-11-13T10:32:55.775" v="6" actId="478"/>
        <pc:sldMkLst>
          <pc:docMk/>
          <pc:sldMk cId="1107317699" sldId="292"/>
        </pc:sldMkLst>
      </pc:sldChg>
      <pc:sldChg chg="addSp delSp modSp mod">
        <pc:chgData name="煞氣ㄟ 凱翔" userId="b5dca2062740369c" providerId="LiveId" clId="{50185E80-E83E-4947-8EA5-2FEC53A8CAC1}" dt="2025-11-13T10:33:05.980" v="7" actId="478"/>
        <pc:sldMkLst>
          <pc:docMk/>
          <pc:sldMk cId="4235418858" sldId="317"/>
        </pc:sldMkLst>
      </pc:sldChg>
      <pc:sldChg chg="addSp modSp mod">
        <pc:chgData name="煞氣ㄟ 凱翔" userId="b5dca2062740369c" providerId="LiveId" clId="{50185E80-E83E-4947-8EA5-2FEC53A8CAC1}" dt="2025-11-13T10:29:23.177" v="4" actId="22"/>
        <pc:sldMkLst>
          <pc:docMk/>
          <pc:sldMk cId="2471289683" sldId="319"/>
        </pc:sldMkLst>
        <pc:graphicFrameChg chg="mod">
          <ac:chgData name="煞氣ㄟ 凱翔" userId="b5dca2062740369c" providerId="LiveId" clId="{50185E80-E83E-4947-8EA5-2FEC53A8CAC1}" dt="2025-11-13T10:29:11.958" v="3" actId="1076"/>
          <ac:graphicFrameMkLst>
            <pc:docMk/>
            <pc:sldMk cId="2471289683" sldId="319"/>
            <ac:graphicFrameMk id="6" creationId="{7CB6A3B0-E8FF-7AC2-F43D-387BC9BE90F3}"/>
          </ac:graphicFrameMkLst>
        </pc:graphicFrameChg>
        <pc:picChg chg="add">
          <ac:chgData name="煞氣ㄟ 凱翔" userId="b5dca2062740369c" providerId="LiveId" clId="{50185E80-E83E-4947-8EA5-2FEC53A8CAC1}" dt="2025-11-13T10:29:23.177" v="4" actId="22"/>
          <ac:picMkLst>
            <pc:docMk/>
            <pc:sldMk cId="2471289683" sldId="319"/>
            <ac:picMk id="4" creationId="{0FBB8EB8-D21A-8C23-5682-36278E6BA88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A4231-F843-4C2E-8ECC-03E6FA0159B2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775C3-6CA6-4FD9-A82C-AD4274854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30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C6205-F7F6-D19B-0BE3-184657428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85B942-31FE-0CB2-7625-0FF5F40E8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A6D44B-E906-52A2-7171-21D2DEF1A6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C58A1DB-287A-5103-9575-F3C05D786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C9EC-EE9C-4FF9-8A7F-37809702B41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24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DF4FA-19EE-298C-E2A3-47398B4C4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58349B6-DAE9-E67C-8E43-D16CB872F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EA8D885-B654-CA47-D7F6-4833585A8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90877DF-FAD2-6B2E-FF4A-87B509E26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C9EC-EE9C-4FF9-8A7F-37809702B41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38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B8CE10-5CAC-4883-9007-FBAC69747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5DD843-BA92-4A6D-8B38-120B01DDA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D4E2B0-78C1-41C8-8956-D1A147853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477F93-0622-4C66-8B4B-F79048A2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1BF1D7-98E8-4CC2-A18C-4AA93021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06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B63EF2-F864-4FE7-AAD9-97B09364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E271194-06EE-4B08-9207-A839AEC3D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FC68902-975D-4F37-890B-F43948E5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138835-3AC0-4F21-AE1F-0FD86637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4D3802-E8CA-44AA-8265-2E9576F3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78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73B4120-4F97-49F7-A9DF-005D706F2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258B853-83A6-472D-8B76-E05785381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2FDD10-2231-4408-B4CA-5BED2471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263B3A-CFAA-4C79-882E-DC006E8D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BACAA8-0023-43C8-944F-6DD4F0549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7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552740-C5C5-42CE-88B3-A6B6B42E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1021D44-DE3E-4CC1-8720-8258378A3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370426-D4DC-431A-BB27-0E7A9479B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224BFB-F1F8-42AE-B1C4-B2CB6B6AF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333E22-6A68-4D9F-A041-45E0E108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82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31CD50-0D24-46CD-8C16-F10880E3B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34A277E-51E4-4EC9-9899-B4666091D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26A820-7FED-4E8D-BF95-1B67F8E7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D488DD-E53F-4AB6-8212-E8C8018B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8784A4-F569-4BE3-991E-CA59A384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29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95AE5-CDC4-42FE-8667-1D720507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2A1E6E-001C-4E89-88FD-618EFE2F9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B598FAA-A980-4F31-9A57-0889EB517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573B35-67E3-4302-ABEC-554E4D6A1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530977-8CCD-4696-9A78-2229D1E6A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3BE80A-C1BF-4CE7-AAC3-480ACADD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39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448A65-2945-4039-AA2D-5CAB636F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81AD5FC-F100-47C6-ADF7-E6C01CC72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84AFF8B-077D-4F34-942E-D36AEC75C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7A85350-3CCE-479B-889E-E09B311B9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6DB44CD-900C-4941-889D-10C8B6627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587A1E5-E86D-4F98-B6DD-A110709A5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B4EB895-6781-4FF2-A61D-2852EF06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7769F25-D406-4450-A560-93976ADA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1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A5EA1-7181-40C3-B26E-E6760376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C84BB86-DA96-4710-BC76-66028DDA7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203930C-B1ED-4583-AEA4-F8C4568C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5A558EE-386C-4115-8440-2E4AB6D6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86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D93ABC0-457C-41A1-869E-038B7AE9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5634CCC-FDE9-47A3-A0C4-65CBA33A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08BB5B-BF75-4CAF-9CC8-9F5CFDF5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56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6F34B-06D9-4605-A58F-F4FC59AFC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27DEA1-6DDD-4756-BC30-3F5588A0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542B62C-8D12-4CA0-BFCC-A0F9AD2BE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30EEA68-1150-4EFF-AAE9-8FD0BEBC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73F21CA-37E5-4D6D-9760-3082FCEA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E991B3-2B64-4E1E-A994-56245DA8F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33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C2A360-38D3-4659-B95D-3A77C97FB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85BA479-7ED0-4018-B42E-933FBF056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1CC4BB-AE3D-421D-B5A1-85CA3A139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82105F3-73E1-4045-BDCF-0F03D0F4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2B09092-38BB-46C9-A052-730DA70F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1D18EBB-E592-4947-AC05-3A3FDA2D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68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F076E42-185C-47F7-A694-2DAD609B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D0DA4FF-DF2F-4337-9D51-9D36DF06F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6CB8855-DD3B-433E-94BE-7AAE9D188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10CC-4925-4D6D-99D9-D4A63CE84C69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D13748-1B9C-4819-ABAF-9370DFB582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ECC0A2-8A59-4135-8A2E-3284C5482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479B-DFE9-42D8-BCF7-77EC9046A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80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lderservice100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931166-DCB7-408A-9458-5F6DF722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1305711-B46B-4818-B387-5B4D8A290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498452"/>
              </p:ext>
            </p:extLst>
          </p:nvPr>
        </p:nvGraphicFramePr>
        <p:xfrm>
          <a:off x="649941" y="365125"/>
          <a:ext cx="10394578" cy="596161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26469">
                  <a:extLst>
                    <a:ext uri="{9D8B030D-6E8A-4147-A177-3AD203B41FA5}">
                      <a16:colId xmlns:a16="http://schemas.microsoft.com/office/drawing/2014/main" val="38993297"/>
                    </a:ext>
                  </a:extLst>
                </a:gridCol>
                <a:gridCol w="1952236">
                  <a:extLst>
                    <a:ext uri="{9D8B030D-6E8A-4147-A177-3AD203B41FA5}">
                      <a16:colId xmlns:a16="http://schemas.microsoft.com/office/drawing/2014/main" val="4109074870"/>
                    </a:ext>
                  </a:extLst>
                </a:gridCol>
                <a:gridCol w="368233">
                  <a:extLst>
                    <a:ext uri="{9D8B030D-6E8A-4147-A177-3AD203B41FA5}">
                      <a16:colId xmlns:a16="http://schemas.microsoft.com/office/drawing/2014/main" val="3065738012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1764384986"/>
                    </a:ext>
                  </a:extLst>
                </a:gridCol>
                <a:gridCol w="368233">
                  <a:extLst>
                    <a:ext uri="{9D8B030D-6E8A-4147-A177-3AD203B41FA5}">
                      <a16:colId xmlns:a16="http://schemas.microsoft.com/office/drawing/2014/main" val="3010465695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4280811974"/>
                    </a:ext>
                  </a:extLst>
                </a:gridCol>
                <a:gridCol w="1926469">
                  <a:extLst>
                    <a:ext uri="{9D8B030D-6E8A-4147-A177-3AD203B41FA5}">
                      <a16:colId xmlns:a16="http://schemas.microsoft.com/office/drawing/2014/main" val="921513810"/>
                    </a:ext>
                  </a:extLst>
                </a:gridCol>
              </a:tblGrid>
              <a:tr h="49680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論壇與競賽流程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479687"/>
                  </a:ext>
                </a:extLst>
              </a:tr>
              <a:tr h="4968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口頭報告者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海報展演者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一般成員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學會會員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3995460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11:00-11:30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0278135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11:30-13:00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5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會員大會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7563173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13:00-13:15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開幕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</a:t>
                      </a: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貴賓致詞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</a:t>
                      </a: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大合照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45290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13:15-14:50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場次一：家庭照顧群像：實踐與服務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380351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14:50-15:00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準備競賽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中場休息與交流時間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489681"/>
                  </a:ext>
                </a:extLst>
              </a:tr>
              <a:tr h="9936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15:00-16:35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競賽：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口頭報告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競賽：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海報發表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場次二：家庭照顧的法律風險與永續議題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95908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16:35-17:00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綜合座談與討論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118264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17:00-17:30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閉幕式＆專題競賽頒獎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3823"/>
                  </a:ext>
                </a:extLst>
              </a:tr>
              <a:tr h="4968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17:30</a:t>
                      </a:r>
                      <a:endParaRPr lang="zh-TW" altLang="en-US" sz="2400" b="1" kern="120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歸賦</a:t>
                      </a:r>
                      <a:r>
                        <a:rPr lang="en-US" sz="2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endParaRPr lang="zh-TW" altLang="en-US" sz="2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94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04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5DB4C-6C0B-3CB3-0694-1C2F90A29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CC09533A-F3FF-70AC-6DEB-2A71B8ACF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6" y="0"/>
            <a:ext cx="2111277" cy="2311293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51F6C597-C3BC-EA75-56E8-292CFD5CE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6696" y="4846319"/>
            <a:ext cx="2361893" cy="2011681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770C4C9-F022-0C74-870B-61BEEFBE0D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51249"/>
              </p:ext>
            </p:extLst>
          </p:nvPr>
        </p:nvGraphicFramePr>
        <p:xfrm>
          <a:off x="777240" y="2311293"/>
          <a:ext cx="10972800" cy="249661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93406961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228001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02603193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73577320"/>
                    </a:ext>
                  </a:extLst>
                </a:gridCol>
              </a:tblGrid>
              <a:tr h="49932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第二屆長期照顧永續發展論壇</a:t>
                      </a:r>
                      <a:r>
                        <a:rPr lang="en-US" altLang="zh-TW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—</a:t>
                      </a:r>
                      <a:r>
                        <a:rPr lang="zh-TW" altLang="en-US" sz="1800" b="1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競賽賽程表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355864"/>
                  </a:ext>
                </a:extLst>
              </a:tr>
              <a:tr h="4993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組別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比賽項目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報到與準備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競賽時間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341050"/>
                  </a:ext>
                </a:extLst>
              </a:tr>
              <a:tr h="4993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口報組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專題口報發表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(A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12:30-13:00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報到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13:00-14:50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論壇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14:50-15:00</a:t>
                      </a:r>
                      <a:r>
                        <a:rPr lang="zh-TW" altLang="en-US" sz="18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準備</a:t>
                      </a:r>
                      <a:endParaRPr lang="en-US" altLang="zh-TW" sz="1800" b="1" kern="1200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15:00-15:50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971229"/>
                  </a:ext>
                </a:extLst>
              </a:tr>
              <a:tr h="499322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海報組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早安圖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(B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15:00-15:24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661507"/>
                  </a:ext>
                </a:extLst>
              </a:tr>
              <a:tr h="499322">
                <a:tc v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專題海報發表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(C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15:24-16:28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862914"/>
                  </a:ext>
                </a:extLst>
              </a:tr>
            </a:tbl>
          </a:graphicData>
        </a:graphic>
      </p:graphicFrame>
      <p:sp>
        <p:nvSpPr>
          <p:cNvPr id="7" name="標題 1">
            <a:extLst>
              <a:ext uri="{FF2B5EF4-FFF2-40B4-BE49-F238E27FC236}">
                <a16:creationId xmlns:a16="http://schemas.microsoft.com/office/drawing/2014/main" id="{0327661D-FB3D-2F0A-3D93-E9DFF174D8AE}"/>
              </a:ext>
            </a:extLst>
          </p:cNvPr>
          <p:cNvSpPr txBox="1">
            <a:spLocks/>
          </p:cNvSpPr>
          <p:nvPr/>
        </p:nvSpPr>
        <p:spPr>
          <a:xfrm>
            <a:off x="2744152" y="461666"/>
            <a:ext cx="6427788" cy="1101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備賽與競賽時程 </a:t>
            </a:r>
          </a:p>
        </p:txBody>
      </p:sp>
    </p:spTree>
    <p:extLst>
      <p:ext uri="{BB962C8B-B14F-4D97-AF65-F5344CB8AC3E}">
        <p14:creationId xmlns:p14="http://schemas.microsoft.com/office/powerpoint/2010/main" val="423541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EB4FC-9E42-F746-143D-8FA42BD85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1B4614-55E4-AEDC-46E5-7513314FD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大專生專題口頭報告 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BAB845E-6EC0-6206-A1CD-1F2306A6FAB8}"/>
              </a:ext>
            </a:extLst>
          </p:cNvPr>
          <p:cNvSpPr txBox="1"/>
          <p:nvPr/>
        </p:nvSpPr>
        <p:spPr>
          <a:xfrm>
            <a:off x="571499" y="1714497"/>
            <a:ext cx="11353799" cy="3713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.12/19 12:30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開始報到，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請由報到代表人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當天報告者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出示學生身份證明進行報到。需於 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14:50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前報到結束並請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準時入席競賽會場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逾時不得報到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，報告組別交接中途可離席，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請於報告前</a:t>
            </a:r>
            <a:r>
              <a:rPr lang="en-US" altLang="zh-TW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分鐘回到發表場內。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限時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 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分鐘按鈴一響，第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分鐘按鈴兩響後，請停止報告。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簡報繳交時間：請於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12/12(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前將簡報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e-mail 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 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elderservice100@gmail.com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，簡報檔名請以「組號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</a:t>
            </a:r>
            <a:endParaRPr lang="en-US" altLang="zh-TW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文題目」命名，信件主旨請以「長期照顧永續發展論壇口頭報告簡報檔</a:t>
            </a: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組號」命名。（請確定簡報資料後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再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800" b="0" i="0" dirty="0">
                <a:solidFill>
                  <a:srgbClr val="21212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寄出，避免研討會現場更換檔案，影響其他發表人的時間）</a:t>
            </a:r>
            <a:endParaRPr lang="en-US" altLang="zh-TW" sz="1800" b="0" i="0" dirty="0">
              <a:solidFill>
                <a:srgbClr val="21212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現場提供電腦、麥克風、投影機、投影筆。</a:t>
            </a:r>
            <a:endParaRPr lang="en-US" altLang="zh-TW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評分方式：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創意、可行性、完整度、簡報表現、評審評分各佔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20%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b="0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indent="0" algn="l" rtl="0">
              <a:spcBef>
                <a:spcPts val="1125"/>
              </a:spcBef>
            </a:pPr>
            <a:r>
              <a:rPr lang="en-US" altLang="zh-TW" b="0" i="0" dirty="0">
                <a:solidFill>
                  <a:srgbClr val="000000"/>
                </a:solidFill>
                <a:effectLst/>
                <a:latin typeface="Metropolis"/>
              </a:rPr>
              <a:t>6.</a:t>
            </a:r>
            <a:r>
              <a:rPr lang="zh-TW" altLang="en-US" dirty="0">
                <a:solidFill>
                  <a:srgbClr val="000000"/>
                </a:solidFill>
                <a:latin typeface="Metropolis"/>
                <a:ea typeface="微軟正黑體" panose="020B0604030504040204" pitchFamily="34" charset="-120"/>
              </a:rPr>
              <a:t>獲獎團隊請當天提供單一匯款資訊，以利會後進行匯款。</a:t>
            </a:r>
            <a:endParaRPr lang="zh-TW" altLang="en-US" b="0" i="0" dirty="0">
              <a:solidFill>
                <a:srgbClr val="000000"/>
              </a:solidFill>
              <a:effectLst/>
              <a:latin typeface="Metropolis"/>
            </a:endParaRPr>
          </a:p>
        </p:txBody>
      </p:sp>
    </p:spTree>
    <p:extLst>
      <p:ext uri="{BB962C8B-B14F-4D97-AF65-F5344CB8AC3E}">
        <p14:creationId xmlns:p14="http://schemas.microsoft.com/office/powerpoint/2010/main" val="385635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F9691-9D9B-4C77-F9ED-25B6C6010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738F23-59E6-0C13-5C52-EBB929BCF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大專生專題口頭報告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CB6A3B0-E8FF-7AC2-F43D-387BC9BE9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73705"/>
              </p:ext>
            </p:extLst>
          </p:nvPr>
        </p:nvGraphicFramePr>
        <p:xfrm>
          <a:off x="558376" y="1749650"/>
          <a:ext cx="11075247" cy="234243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597747">
                  <a:extLst>
                    <a:ext uri="{9D8B030D-6E8A-4147-A177-3AD203B41FA5}">
                      <a16:colId xmlns:a16="http://schemas.microsoft.com/office/drawing/2014/main" val="1984530199"/>
                    </a:ext>
                  </a:extLst>
                </a:gridCol>
                <a:gridCol w="1774538">
                  <a:extLst>
                    <a:ext uri="{9D8B030D-6E8A-4147-A177-3AD203B41FA5}">
                      <a16:colId xmlns:a16="http://schemas.microsoft.com/office/drawing/2014/main" val="2472293022"/>
                    </a:ext>
                  </a:extLst>
                </a:gridCol>
                <a:gridCol w="2990683">
                  <a:extLst>
                    <a:ext uri="{9D8B030D-6E8A-4147-A177-3AD203B41FA5}">
                      <a16:colId xmlns:a16="http://schemas.microsoft.com/office/drawing/2014/main" val="94931467"/>
                    </a:ext>
                  </a:extLst>
                </a:gridCol>
                <a:gridCol w="5712279">
                  <a:extLst>
                    <a:ext uri="{9D8B030D-6E8A-4147-A177-3AD203B41FA5}">
                      <a16:colId xmlns:a16="http://schemas.microsoft.com/office/drawing/2014/main" val="4212164607"/>
                    </a:ext>
                  </a:extLst>
                </a:gridCol>
              </a:tblGrid>
              <a:tr h="38395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組號</a:t>
                      </a: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隊長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專題名稱</a:t>
                      </a:r>
                      <a:endParaRPr lang="zh-TW" altLang="en-US" sz="1800" b="1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758723"/>
                  </a:ext>
                </a:extLst>
              </a:tr>
              <a:tr h="39169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15:00-15:10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評審介紹及規則說明</a:t>
                      </a: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1577777157"/>
                  </a:ext>
                </a:extLst>
              </a:tr>
              <a:tr h="39169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A1</a:t>
                      </a: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15:10-15:20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李品萱</a:t>
                      </a: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高粱素鬆</a:t>
                      </a: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655383194"/>
                  </a:ext>
                </a:extLst>
              </a:tr>
              <a:tr h="39169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15:20-15:30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評審講評時間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192072409"/>
                  </a:ext>
                </a:extLst>
              </a:tr>
              <a:tr h="39169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A2</a:t>
                      </a:r>
                    </a:p>
                  </a:txBody>
                  <a:tcPr marL="3026" marR="3026" marT="30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15:30-15:40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馮琦芸</a:t>
                      </a: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行動守護帶</a:t>
                      </a: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2854255838"/>
                  </a:ext>
                </a:extLst>
              </a:tr>
              <a:tr h="39169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15:40-15:50</a:t>
                      </a:r>
                      <a:endParaRPr lang="zh-TW" altLang="en-US" sz="1800" u="none" strike="noStrike" kern="1200" noProof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評審講評時間</a:t>
                      </a:r>
                      <a:endParaRPr lang="en-US" altLang="zh-TW" sz="1800" u="none" strike="noStrike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extLst>
                  <a:ext uri="{0D108BD9-81ED-4DB2-BD59-A6C34878D82A}">
                    <a16:rowId xmlns:a16="http://schemas.microsoft.com/office/drawing/2014/main" val="4188324397"/>
                  </a:ext>
                </a:extLst>
              </a:tr>
            </a:tbl>
          </a:graphicData>
        </a:graphic>
      </p:graphicFrame>
      <p:pic>
        <p:nvPicPr>
          <p:cNvPr id="4" name="圖片 3">
            <a:extLst>
              <a:ext uri="{FF2B5EF4-FFF2-40B4-BE49-F238E27FC236}">
                <a16:creationId xmlns:a16="http://schemas.microsoft.com/office/drawing/2014/main" id="{0FBB8EB8-D21A-8C23-5682-36278E6BA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439" y="347232"/>
            <a:ext cx="11079121" cy="616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28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A981D-EED9-4435-F732-55FB5EF8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2215EF-E767-AFED-67B8-5D796EBD6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35150"/>
            <a:ext cx="10906125" cy="3441700"/>
          </a:xfrm>
        </p:spPr>
        <p:txBody>
          <a:bodyPr>
            <a:normAutofit/>
          </a:bodyPr>
          <a:lstStyle/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1.12/19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12:30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開始報到，請由報到代表人出示學生身份證明進行報到。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14:50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前未報到或已報到但未完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成張貼者表示棄權。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張貼時間：請於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12:30~14:50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，自行於所屬投稿編號之海報架張貼海報，現場備有海報布   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膠供張貼使用，發表結束後於請於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16:35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17:00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之間自行撤除，未撤除之海報將由主辦單位全權處理。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海報規格：專題組入圍者請準備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直式海報乙張，早安圖入圍者請準備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A1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直式海報乙張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海報發表評審老師將於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15:00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開始依編號順序進行評審，展示期間請組別由一名代表向委員說明以及諮詢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至多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會計時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。若無說明代表者，評分項目中報告表現為零分。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評分標準：報告表現、可行性、完整度、海報設計美觀、評審評分各佔</a:t>
            </a: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20%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125"/>
              </a:spcBef>
              <a:buNone/>
            </a:pPr>
            <a:r>
              <a:rPr lang="en-US" altLang="zh-TW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1800" dirty="0">
                <a:solidFill>
                  <a:srgbClr val="21212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獲獎團隊請當天提供單一匯款資訊，以利會後進行匯款。</a:t>
            </a:r>
          </a:p>
          <a:p>
            <a:pPr marL="0" indent="0">
              <a:spcBef>
                <a:spcPts val="1125"/>
              </a:spcBef>
              <a:buNone/>
            </a:pPr>
            <a:endParaRPr lang="en-US" altLang="zh-TW" sz="1800" dirty="0">
              <a:solidFill>
                <a:srgbClr val="21212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DAA658F3-CB98-29F0-7289-15F8FE8C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396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海報發表類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</a:p>
        </p:txBody>
      </p:sp>
    </p:spTree>
    <p:extLst>
      <p:ext uri="{BB962C8B-B14F-4D97-AF65-F5344CB8AC3E}">
        <p14:creationId xmlns:p14="http://schemas.microsoft.com/office/powerpoint/2010/main" val="208054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174EF-8CDC-7945-064D-2A072BA41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556FB38B-F301-8E2D-6771-75F4D219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0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海報發表 </a:t>
            </a:r>
            <a:r>
              <a:rPr lang="en-US" altLang="zh-TW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12/19</a:t>
            </a:r>
            <a:r>
              <a:rPr lang="zh-TW" altLang="en-US" sz="4600" b="1" kern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賽程 </a:t>
            </a:r>
            <a:endParaRPr lang="en-US" altLang="zh-TW" sz="4600" b="1" kern="1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67FFDA91-E124-F63B-D658-5C2B5A6DF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14684"/>
              </p:ext>
            </p:extLst>
          </p:nvPr>
        </p:nvGraphicFramePr>
        <p:xfrm>
          <a:off x="432924" y="1172424"/>
          <a:ext cx="11321554" cy="5487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581">
                  <a:extLst>
                    <a:ext uri="{9D8B030D-6E8A-4147-A177-3AD203B41FA5}">
                      <a16:colId xmlns:a16="http://schemas.microsoft.com/office/drawing/2014/main" val="2299206375"/>
                    </a:ext>
                  </a:extLst>
                </a:gridCol>
                <a:gridCol w="2291283">
                  <a:extLst>
                    <a:ext uri="{9D8B030D-6E8A-4147-A177-3AD203B41FA5}">
                      <a16:colId xmlns:a16="http://schemas.microsoft.com/office/drawing/2014/main" val="3970484555"/>
                    </a:ext>
                  </a:extLst>
                </a:gridCol>
                <a:gridCol w="1801906">
                  <a:extLst>
                    <a:ext uri="{9D8B030D-6E8A-4147-A177-3AD203B41FA5}">
                      <a16:colId xmlns:a16="http://schemas.microsoft.com/office/drawing/2014/main" val="1653586250"/>
                    </a:ext>
                  </a:extLst>
                </a:gridCol>
                <a:gridCol w="6088784">
                  <a:extLst>
                    <a:ext uri="{9D8B030D-6E8A-4147-A177-3AD203B41FA5}">
                      <a16:colId xmlns:a16="http://schemas.microsoft.com/office/drawing/2014/main" val="1298636696"/>
                    </a:ext>
                  </a:extLst>
                </a:gridCol>
              </a:tblGrid>
              <a:tr h="30086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海報編號</a:t>
                      </a: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時間</a:t>
                      </a: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隊長姓名</a:t>
                      </a: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名稱</a:t>
                      </a:r>
                    </a:p>
                  </a:txBody>
                  <a:tcPr marL="1034" marR="1034" marT="52740" marB="0" anchor="ctr"/>
                </a:tc>
                <a:extLst>
                  <a:ext uri="{0D108BD9-81ED-4DB2-BD59-A6C34878D82A}">
                    <a16:rowId xmlns:a16="http://schemas.microsoft.com/office/drawing/2014/main" val="3539293931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</a:rPr>
                        <a:t>B1</a:t>
                      </a:r>
                      <a:endParaRPr lang="en-US" altLang="zh-TW" sz="20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15:00-15:08</a:t>
                      </a:r>
                      <a:endParaRPr lang="zh-TW" altLang="en-US" sz="18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龔達鈞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晨光裡的溫暖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39595417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B2</a:t>
                      </a:r>
                      <a:endParaRPr lang="en-US" altLang="zh-TW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15:08-15:16</a:t>
                      </a:r>
                      <a:endParaRPr lang="zh-TW" altLang="en-US" sz="18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黃巧蓁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四季流轉</a:t>
                      </a:r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‧</a:t>
                      </a: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溫情問候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87526814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B3</a:t>
                      </a:r>
                      <a:endParaRPr lang="zh-TW" altLang="en-US" dirty="0"/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15:16-15:24</a:t>
                      </a:r>
                      <a:endParaRPr lang="zh-TW" altLang="en-US" sz="18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高紫純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遲暮之年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6112662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C1</a:t>
                      </a:r>
                      <a:endParaRPr lang="en-US" altLang="zh-TW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15:24-15:32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陸宥伶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佳節又重陽，伴你心飛揚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4082566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C2</a:t>
                      </a:r>
                      <a:endParaRPr lang="en-US" altLang="zh-TW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15:32-15:40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邱益萱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一杯茶的距離，一份心的溫度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43734727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C3</a:t>
                      </a:r>
                      <a:endParaRPr lang="en-US" altLang="zh-TW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15:40-15:48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鍾安晴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ja-JP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協力・舒頤：打造照顧者安心、高齡者自在的社區共融方案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867412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C4</a:t>
                      </a:r>
                      <a:endParaRPr lang="zh-TW" altLang="en-US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15:48-15:56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陳真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讓愛不喘不累：重症照護者身心支持與喘息新模式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59513104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C5</a:t>
                      </a:r>
                      <a:endParaRPr lang="zh-TW" altLang="en-US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15:56-16:04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鄧珮瑩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大手牽小手：共創樂齡新生活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457637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C6</a:t>
                      </a:r>
                      <a:endParaRPr lang="zh-TW" altLang="en-US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16:04-16:12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陳芷翎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以香為橋，跨世代精油共學時光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39860922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C7</a:t>
                      </a:r>
                      <a:endParaRPr lang="zh-TW" altLang="en-US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16:12-16:20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李品萱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青銀共學：共餐饗安心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509076"/>
                  </a:ext>
                </a:extLst>
              </a:tr>
              <a:tr h="4691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2000" u="none" strike="noStrike" kern="1200" dirty="0">
                          <a:effectLst/>
                        </a:rPr>
                        <a:t>C8</a:t>
                      </a:r>
                      <a:endParaRPr lang="zh-TW" altLang="en-US" sz="2000" b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026" marR="3026" marT="30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16:20-16:28</a:t>
                      </a:r>
                      <a:endParaRPr lang="zh-TW" altLang="en-US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034" marR="1034" marT="5274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黃鈞苹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認識家庭暴力</a:t>
                      </a:r>
                      <a:r>
                        <a:rPr lang="en-US" altLang="zh-TW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–</a:t>
                      </a:r>
                      <a:r>
                        <a:rPr lang="zh-TW" altLang="en-US" sz="18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以老人保護宣導為例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311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31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814</Words>
  <Application>Microsoft Office PowerPoint</Application>
  <PresentationFormat>寬螢幕</PresentationFormat>
  <Paragraphs>137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Metropolis</vt:lpstr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大專生專題口頭報告  12/19賽程 </vt:lpstr>
      <vt:lpstr>大專生專題口頭報告 12/19賽程 </vt:lpstr>
      <vt:lpstr>海報發表類 12/19賽程 </vt:lpstr>
      <vt:lpstr>海報發表 12/19賽程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 hung</dc:creator>
  <cp:lastModifiedBy>煞氣ㄟ 凱翔</cp:lastModifiedBy>
  <cp:revision>8</cp:revision>
  <dcterms:created xsi:type="dcterms:W3CDTF">2025-11-13T04:37:15Z</dcterms:created>
  <dcterms:modified xsi:type="dcterms:W3CDTF">2025-11-19T01:05:00Z</dcterms:modified>
</cp:coreProperties>
</file>